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2505-2089-4C9E-8520-E0DE6E48D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C4E4-185F-4136-B711-30C3F0320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3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2505-2089-4C9E-8520-E0DE6E48D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C4E4-185F-4136-B711-30C3F0320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0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2505-2089-4C9E-8520-E0DE6E48D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C4E4-185F-4136-B711-30C3F0320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9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2505-2089-4C9E-8520-E0DE6E48D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C4E4-185F-4136-B711-30C3F0320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2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2505-2089-4C9E-8520-E0DE6E48D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C4E4-185F-4136-B711-30C3F0320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9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2505-2089-4C9E-8520-E0DE6E48D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C4E4-185F-4136-B711-30C3F0320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8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2505-2089-4C9E-8520-E0DE6E48D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C4E4-185F-4136-B711-30C3F0320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1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2505-2089-4C9E-8520-E0DE6E48D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C4E4-185F-4136-B711-30C3F0320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6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2505-2089-4C9E-8520-E0DE6E48D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C4E4-185F-4136-B711-30C3F0320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9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2505-2089-4C9E-8520-E0DE6E48D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C4E4-185F-4136-B711-30C3F0320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5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2505-2089-4C9E-8520-E0DE6E48D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5C4E4-185F-4136-B711-30C3F0320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41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42505-2089-4C9E-8520-E0DE6E48D08A}" type="datetimeFigureOut">
              <a:rPr lang="en-US" smtClean="0"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5C4E4-185F-4136-B711-30C3F0320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0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27384"/>
            <a:ext cx="9144000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67 :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Gluxit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206681"/>
              </p:ext>
            </p:extLst>
          </p:nvPr>
        </p:nvGraphicFramePr>
        <p:xfrm>
          <a:off x="107504" y="1124744"/>
          <a:ext cx="8856984" cy="5400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619020"/>
                <a:gridCol w="2948966"/>
                <a:gridCol w="1952939"/>
                <a:gridCol w="2336059"/>
              </a:tblGrid>
              <a:tr h="599801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TN</a:t>
                      </a:r>
                      <a:endParaRPr lang="en-US" sz="2400" noProof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Tiến hành</a:t>
                      </a:r>
                      <a:endParaRPr lang="en-US" sz="2400" noProof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endParaRPr lang="en-US" sz="2400" noProof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Giải thích và</a:t>
                      </a:r>
                      <a:r>
                        <a:rPr lang="en-US" sz="2400" baseline="0" noProof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noProof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PTHH</a:t>
                      </a:r>
                      <a:endParaRPr lang="en-US" sz="2400" noProof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65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vi-VN" sz="1400" dirty="0"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vi-VN" sz="1400" dirty="0"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vi-VN" sz="1400" dirty="0"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vi-VN" sz="1400" dirty="0"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834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vi-VN" sz="1400" dirty="0"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vi-VN" sz="1400" dirty="0"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vi-VN" sz="1400" dirty="0"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vi-VN" sz="1400" dirty="0"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99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890106"/>
              </p:ext>
            </p:extLst>
          </p:nvPr>
        </p:nvGraphicFramePr>
        <p:xfrm>
          <a:off x="2" y="0"/>
          <a:ext cx="9143998" cy="68853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671485"/>
                <a:gridCol w="3908625"/>
                <a:gridCol w="1584176"/>
                <a:gridCol w="1979712"/>
              </a:tblGrid>
              <a:tr h="764704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TN</a:t>
                      </a:r>
                      <a:endParaRPr lang="en-US" sz="2400" noProof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Tiến hành</a:t>
                      </a:r>
                      <a:endParaRPr lang="en-US" sz="2400" noProof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endParaRPr lang="en-US" sz="2400" noProof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400" noProof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Giải thích và</a:t>
                      </a:r>
                      <a:r>
                        <a:rPr lang="en-US" sz="2400" baseline="0" noProof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noProof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PTHH</a:t>
                      </a:r>
                      <a:endParaRPr lang="en-US" sz="2400" noProof="1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34515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vi-VN" sz="1400" dirty="0"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vi-VN" sz="1400" dirty="0"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vi-VN" sz="1400" dirty="0"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vi-VN" sz="1400" dirty="0"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86165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vi-VN" sz="1400" dirty="0"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vi-VN" sz="1400" dirty="0"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vi-VN" sz="1400" dirty="0"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vi-VN" sz="1400" dirty="0">
                        <a:effectLst/>
                        <a:latin typeface=".VnTim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-1488" y="692697"/>
            <a:ext cx="1621160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 dụng của Glucozơ với bạc nitrat trong dung dịch amoniac.</a:t>
            </a:r>
            <a:endParaRPr lang="en-US" sz="2400" noProof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739660"/>
            <a:ext cx="1619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noProof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 biệt Glucozơ, Saccarozơ, tinh bột.</a:t>
            </a:r>
            <a:endParaRPr lang="en-US" sz="2400" noProof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19672" y="764704"/>
            <a:ext cx="3888432" cy="2448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400" noProof="1" smtClean="0">
                <a:latin typeface="Times New Roman" pitchFamily="18" charset="0"/>
                <a:cs typeface="Times New Roman" pitchFamily="18" charset="0"/>
              </a:rPr>
              <a:t>- Cho </a:t>
            </a:r>
            <a:r>
              <a:rPr lang="en-US" sz="2400" noProof="1" smtClean="0">
                <a:latin typeface="Times New Roman" pitchFamily="18" charset="0"/>
                <a:cs typeface="Times New Roman" pitchFamily="18" charset="0"/>
              </a:rPr>
              <a:t>vài giọt dung dịch AgNO</a:t>
            </a:r>
            <a:r>
              <a:rPr lang="en-US" sz="2400" baseline="-25000" noProof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noProof="1" smtClean="0">
                <a:latin typeface="Times New Roman" pitchFamily="18" charset="0"/>
                <a:cs typeface="Times New Roman" pitchFamily="18" charset="0"/>
              </a:rPr>
              <a:t>­ vào dd NH</a:t>
            </a:r>
            <a:r>
              <a:rPr lang="en-US" sz="2400" baseline="-25000" noProof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noProof="1" smtClean="0">
                <a:latin typeface="Times New Roman" pitchFamily="18" charset="0"/>
                <a:cs typeface="Times New Roman" pitchFamily="18" charset="0"/>
              </a:rPr>
              <a:t>, lắc nhẹ</a:t>
            </a:r>
          </a:p>
          <a:p>
            <a:pPr marL="0" indent="0" algn="just">
              <a:buNone/>
            </a:pPr>
            <a:r>
              <a:rPr lang="en-US" sz="2400" noProof="1" smtClean="0">
                <a:latin typeface="Times New Roman" pitchFamily="18" charset="0"/>
                <a:cs typeface="Times New Roman" pitchFamily="18" charset="0"/>
              </a:rPr>
              <a:t>- Cho </a:t>
            </a:r>
            <a:r>
              <a:rPr lang="en-US" sz="2400" noProof="1" smtClean="0">
                <a:latin typeface="Times New Roman" pitchFamily="18" charset="0"/>
                <a:cs typeface="Times New Roman" pitchFamily="18" charset="0"/>
              </a:rPr>
              <a:t>tiếp 1ml dd glucozơ vào rồi đun tiếp trên ngọn lửa đèn cồn </a:t>
            </a:r>
            <a:endParaRPr lang="en-US" sz="2400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1680" y="3391540"/>
            <a:ext cx="3888432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noProof="1" smtClean="0">
                <a:latin typeface="Times New Roman" pitchFamily="18" charset="0"/>
                <a:cs typeface="Times New Roman" pitchFamily="18" charset="0"/>
              </a:rPr>
              <a:t>- Nhỏ </a:t>
            </a:r>
            <a:r>
              <a:rPr lang="en-US" sz="2300" noProof="1" smtClean="0">
                <a:latin typeface="Times New Roman" pitchFamily="18" charset="0"/>
                <a:cs typeface="Times New Roman" pitchFamily="18" charset="0"/>
              </a:rPr>
              <a:t>1-2 giọt dd iốt vào 3 dd trong 3 ống nghiệm. Nếu thấy xuất hiện màu xanh là Hồ tinh bột</a:t>
            </a:r>
          </a:p>
          <a:p>
            <a:pPr algn="just"/>
            <a:r>
              <a:rPr lang="en-US" sz="2300" noProof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300" noProof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noProof="1" smtClean="0">
                <a:latin typeface="Times New Roman" pitchFamily="18" charset="0"/>
                <a:cs typeface="Times New Roman" pitchFamily="18" charset="0"/>
              </a:rPr>
              <a:t>Nhỏ 1-2 giọt dd AgNO</a:t>
            </a:r>
            <a:r>
              <a:rPr lang="en-US" sz="2300" baseline="-25000" noProof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300" noProof="1" smtClean="0">
                <a:latin typeface="Times New Roman" pitchFamily="18" charset="0"/>
                <a:cs typeface="Times New Roman" pitchFamily="18" charset="0"/>
              </a:rPr>
              <a:t> trong dung dịch NH</a:t>
            </a:r>
            <a:r>
              <a:rPr lang="en-US" sz="2300" baseline="-25000" noProof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300" noProof="1" smtClean="0">
                <a:latin typeface="Times New Roman" pitchFamily="18" charset="0"/>
                <a:cs typeface="Times New Roman" pitchFamily="18" charset="0"/>
              </a:rPr>
              <a:t> vào 2 dung dịch còn lại, đun nhẹ. Nếu thấy xuất hiện kết tủa là dd glucozơ. Còn lại là dd Saccarozơ. </a:t>
            </a:r>
            <a:endParaRPr lang="en-US" sz="2300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6136" y="1268760"/>
            <a:ext cx="12961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noProof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 Ag tạo thành</a:t>
            </a:r>
            <a:endParaRPr lang="en-US" sz="2800" noProof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80112" y="3369766"/>
            <a:ext cx="16561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noProof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Xuất hiện màu xanh là Hồ tinh bột </a:t>
            </a:r>
            <a:r>
              <a:rPr lang="en-US" sz="2400" b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(lọ 2)</a:t>
            </a:r>
            <a:endParaRPr lang="en-US" sz="2400" b="1" noProof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80112" y="5085184"/>
            <a:ext cx="16561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noProof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Xuất hiện kết tủa là dd glucozơ. </a:t>
            </a:r>
            <a:r>
              <a:rPr lang="en-US" sz="2400" b="1" noProof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(lọ 1).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03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488" y="980728"/>
            <a:ext cx="9144000" cy="722511"/>
          </a:xfrm>
        </p:spPr>
        <p:txBody>
          <a:bodyPr>
            <a:noAutofit/>
          </a:bodyPr>
          <a:lstStyle/>
          <a:p>
            <a:pPr algn="just"/>
            <a:r>
              <a:rPr lang="en-US" sz="2800" b="1" noProof="1" smtClean="0">
                <a:latin typeface="Times New Roman" pitchFamily="18" charset="0"/>
                <a:cs typeface="Times New Roman" pitchFamily="18" charset="0"/>
              </a:rPr>
              <a:t>Thí nghiệm 1:</a:t>
            </a:r>
            <a:r>
              <a:rPr lang="en-US" sz="2800" noProof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noProof="1" smtClean="0">
                <a:latin typeface="Times New Roman" pitchFamily="18" charset="0"/>
                <a:cs typeface="Times New Roman" pitchFamily="18" charset="0"/>
              </a:rPr>
              <a:t>Tác dụng của Glucozơ với bạc nitrat trong dung dịch amoniac.</a:t>
            </a:r>
            <a:endParaRPr lang="en-US" sz="2800" noProof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887" y="292494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noProof="1" smtClean="0">
                <a:latin typeface="Times New Roman" pitchFamily="18" charset="0"/>
                <a:cs typeface="Times New Roman" pitchFamily="18" charset="0"/>
              </a:rPr>
              <a:t>Thí nghiệm 2: Phân biệt Glucozơ, Saccarozơ, tinh bột.</a:t>
            </a:r>
            <a:endParaRPr lang="en-US" sz="2800" b="1" noProof="1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1187624" y="1916832"/>
                <a:ext cx="7272808" cy="8478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dirty="0"/>
                  <a:t>C</a:t>
                </a:r>
                <a:r>
                  <a:rPr lang="en-US" sz="3600" baseline="-25000" dirty="0"/>
                  <a:t>6</a:t>
                </a:r>
                <a:r>
                  <a:rPr lang="en-US" sz="3600" dirty="0"/>
                  <a:t>H</a:t>
                </a:r>
                <a:r>
                  <a:rPr lang="en-US" sz="3600" baseline="-25000" dirty="0"/>
                  <a:t>12</a:t>
                </a:r>
                <a:r>
                  <a:rPr lang="en-US" sz="3600" dirty="0"/>
                  <a:t>O</a:t>
                </a:r>
                <a:r>
                  <a:rPr lang="en-US" sz="3600" baseline="-25000" dirty="0"/>
                  <a:t>6</a:t>
                </a:r>
                <a:r>
                  <a:rPr lang="en-US" sz="3600" dirty="0"/>
                  <a:t> + Ag</a:t>
                </a:r>
                <a:r>
                  <a:rPr lang="en-US" sz="3600" baseline="-25000" dirty="0"/>
                  <a:t>2</a:t>
                </a:r>
                <a:r>
                  <a:rPr lang="en-US" sz="3600" dirty="0"/>
                  <a:t>O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vi-VN" sz="3600" i="1"/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vi-VN" sz="3600" i="1"/>
                            </m:ctrlPr>
                          </m:groupChrPr>
                          <m:e>
                            <m:sSub>
                              <m:sSubPr>
                                <m:ctrlPr>
                                  <a:rPr lang="vi-VN" sz="3600" i="1"/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3600"/>
                                  <m:t>NH</m:t>
                                </m:r>
                              </m:e>
                              <m:sub>
                                <m:r>
                                  <a:rPr lang="en-US" sz="3600"/>
                                  <m:t>3</m:t>
                                </m:r>
                              </m:sub>
                            </m:sSub>
                          </m:e>
                        </m:groupChr>
                      </m:e>
                    </m:box>
                  </m:oMath>
                </a14:m>
                <a:r>
                  <a:rPr lang="en-US" sz="3600" dirty="0"/>
                  <a:t>  C</a:t>
                </a:r>
                <a:r>
                  <a:rPr lang="en-US" sz="3600" baseline="-25000" dirty="0"/>
                  <a:t>6</a:t>
                </a:r>
                <a:r>
                  <a:rPr lang="en-US" sz="3600" dirty="0"/>
                  <a:t>H</a:t>
                </a:r>
                <a:r>
                  <a:rPr lang="en-US" sz="3600" baseline="-25000" dirty="0"/>
                  <a:t>12</a:t>
                </a:r>
                <a:r>
                  <a:rPr lang="en-US" sz="3600" dirty="0"/>
                  <a:t>O</a:t>
                </a:r>
                <a:r>
                  <a:rPr lang="en-US" sz="3600" baseline="-25000" dirty="0"/>
                  <a:t>7</a:t>
                </a:r>
                <a:r>
                  <a:rPr lang="en-US" sz="3600" dirty="0"/>
                  <a:t> + 2Ag</a:t>
                </a:r>
                <a14:m>
                  <m:oMath xmlns:m="http://schemas.openxmlformats.org/officeDocument/2006/math">
                    <m:r>
                      <a:rPr lang="en-US" sz="3600"/>
                      <m:t>↓</m:t>
                    </m:r>
                  </m:oMath>
                </a14:m>
                <a:endParaRPr lang="vi-VN" sz="36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1916832"/>
                <a:ext cx="7272808" cy="847861"/>
              </a:xfrm>
              <a:prstGeom prst="rect">
                <a:avLst/>
              </a:prstGeom>
              <a:blipFill rotWithShape="1">
                <a:blip r:embed="rId2"/>
                <a:stretch>
                  <a:fillRect b="-2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935596" y="3573016"/>
                <a:ext cx="7272808" cy="8478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600" dirty="0"/>
                  <a:t>C</a:t>
                </a:r>
                <a:r>
                  <a:rPr lang="en-US" sz="3600" baseline="-25000" dirty="0"/>
                  <a:t>6</a:t>
                </a:r>
                <a:r>
                  <a:rPr lang="en-US" sz="3600" dirty="0"/>
                  <a:t>H</a:t>
                </a:r>
                <a:r>
                  <a:rPr lang="en-US" sz="3600" baseline="-25000" dirty="0"/>
                  <a:t>12</a:t>
                </a:r>
                <a:r>
                  <a:rPr lang="en-US" sz="3600" dirty="0"/>
                  <a:t>O</a:t>
                </a:r>
                <a:r>
                  <a:rPr lang="en-US" sz="3600" baseline="-25000" dirty="0"/>
                  <a:t>6</a:t>
                </a:r>
                <a:r>
                  <a:rPr lang="en-US" sz="3600" dirty="0"/>
                  <a:t> + Ag</a:t>
                </a:r>
                <a:r>
                  <a:rPr lang="en-US" sz="3600" baseline="-25000" dirty="0"/>
                  <a:t>2</a:t>
                </a:r>
                <a:r>
                  <a:rPr lang="en-US" sz="3600" dirty="0"/>
                  <a:t>O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vi-VN" sz="3600" i="1"/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vi-VN" sz="3600" i="1"/>
                            </m:ctrlPr>
                          </m:groupChrPr>
                          <m:e>
                            <m:sSub>
                              <m:sSubPr>
                                <m:ctrlPr>
                                  <a:rPr lang="vi-VN" sz="3600" i="1"/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3600"/>
                                  <m:t>NH</m:t>
                                </m:r>
                              </m:e>
                              <m:sub>
                                <m:r>
                                  <a:rPr lang="en-US" sz="3600"/>
                                  <m:t>3</m:t>
                                </m:r>
                              </m:sub>
                            </m:sSub>
                          </m:e>
                        </m:groupChr>
                      </m:e>
                    </m:box>
                  </m:oMath>
                </a14:m>
                <a:r>
                  <a:rPr lang="en-US" sz="3600" dirty="0"/>
                  <a:t>  C</a:t>
                </a:r>
                <a:r>
                  <a:rPr lang="en-US" sz="3600" baseline="-25000" dirty="0"/>
                  <a:t>6</a:t>
                </a:r>
                <a:r>
                  <a:rPr lang="en-US" sz="3600" dirty="0"/>
                  <a:t>H</a:t>
                </a:r>
                <a:r>
                  <a:rPr lang="en-US" sz="3600" baseline="-25000" dirty="0"/>
                  <a:t>12</a:t>
                </a:r>
                <a:r>
                  <a:rPr lang="en-US" sz="3600" dirty="0"/>
                  <a:t>O</a:t>
                </a:r>
                <a:r>
                  <a:rPr lang="en-US" sz="3600" baseline="-25000" dirty="0"/>
                  <a:t>7</a:t>
                </a:r>
                <a:r>
                  <a:rPr lang="en-US" sz="3600" dirty="0"/>
                  <a:t> + 2Ag</a:t>
                </a:r>
                <a14:m>
                  <m:oMath xmlns:m="http://schemas.openxmlformats.org/officeDocument/2006/math">
                    <m:r>
                      <a:rPr lang="en-US" sz="3600"/>
                      <m:t>↓</m:t>
                    </m:r>
                  </m:oMath>
                </a14:m>
                <a:endParaRPr lang="vi-VN" sz="36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96" y="3573016"/>
                <a:ext cx="7272808" cy="847861"/>
              </a:xfrm>
              <a:prstGeom prst="rect">
                <a:avLst/>
              </a:prstGeom>
              <a:blipFill rotWithShape="1">
                <a:blip r:embed="rId3"/>
                <a:stretch>
                  <a:fillRect b="-26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0" y="-27384"/>
            <a:ext cx="9144000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67 :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Gluxit</a:t>
            </a: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233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Thí nghiệm 1: Tác dụng của Glucozơ với bạc nitrat trong dung dịch amoniac.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Thí nghiệm 1: Tác dụng của Glucozơ với bạc nitrat trong dung dịch amoniac.</dc:title>
  <dc:creator>BC</dc:creator>
  <cp:lastModifiedBy>BC</cp:lastModifiedBy>
  <cp:revision>5</cp:revision>
  <dcterms:created xsi:type="dcterms:W3CDTF">2014-05-06T13:44:14Z</dcterms:created>
  <dcterms:modified xsi:type="dcterms:W3CDTF">2014-05-06T14:20:44Z</dcterms:modified>
</cp:coreProperties>
</file>